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9" r:id="rId3"/>
    <p:sldId id="257" r:id="rId4"/>
    <p:sldId id="288" r:id="rId5"/>
    <p:sldId id="272" r:id="rId6"/>
    <p:sldId id="283" r:id="rId7"/>
    <p:sldId id="258" r:id="rId8"/>
    <p:sldId id="286" r:id="rId9"/>
    <p:sldId id="287" r:id="rId10"/>
    <p:sldId id="261" r:id="rId11"/>
    <p:sldId id="263" r:id="rId12"/>
    <p:sldId id="264" r:id="rId13"/>
    <p:sldId id="265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FDF63-2083-4269-BC7F-EB2575F8210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D175F-8C0E-48AB-B582-17847E3428C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007C9-7E6C-41E7-B09A-421BCB8D30C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D4AB-8F18-4C44-8610-7CED8269308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582F3-4907-48AD-8FCC-AB352B575BF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5AB8-17A0-49C8-B7AB-38081CEA5B7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5FAC5-D3DA-416C-953D-898FF05FF1A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651C0-8938-428A-992E-B5D0C06341B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1FB7-4BE3-496B-949B-F8549E7D2EB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03B8-B225-4C05-AA7E-7F9177AC901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DBB37-9066-437F-874A-2238873E234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E96B66-CB05-4CE2-8517-BE91363EB63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4582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smtClean="0">
                <a:latin typeface="Times New Roman" pitchFamily="18" charset="0"/>
              </a:rPr>
              <a:t>        English 7                       Tue, Sept 12</a:t>
            </a:r>
            <a:r>
              <a:rPr lang="en-US" sz="3200" b="1" baseline="30000" smtClean="0">
                <a:latin typeface="Times New Roman" pitchFamily="18" charset="0"/>
              </a:rPr>
              <a:t>th</a:t>
            </a:r>
            <a:r>
              <a:rPr lang="en-US" sz="3200" b="1" smtClean="0">
                <a:latin typeface="Times New Roman" pitchFamily="18" charset="0"/>
              </a:rPr>
              <a:t>, 2017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</a:rPr>
              <a:t>UNIT 2 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</a:rPr>
              <a:t>. 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</a:rPr>
              <a:t>HEALTH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PERIOD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12: LESSON 4. COMMUNICATION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990600" y="4271963"/>
            <a:ext cx="7086600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2057400" y="4572000"/>
            <a:ext cx="428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6324544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Teacher: Nguyen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Thu Ha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4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30480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II. Practice</a:t>
            </a:r>
            <a:endParaRPr lang="vi-VN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0" y="685800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2200" b="1">
                <a:latin typeface="Times New Roman" pitchFamily="18" charset="0"/>
                <a:cs typeface="Times New Roman" pitchFamily="18" charset="0"/>
              </a:rPr>
              <a:t>Task 3. Work in groups</a:t>
            </a:r>
          </a:p>
          <a:p>
            <a:pPr marL="342900" indent="-342900" eaLnBrk="0" hangingPunct="0"/>
            <a:r>
              <a:rPr lang="en-US" sz="2200" b="1">
                <a:latin typeface="Times New Roman" pitchFamily="18" charset="0"/>
                <a:cs typeface="Times New Roman" pitchFamily="18" charset="0"/>
              </a:rPr>
              <a:t> 		Think of some sentences about health that are true &amp; false </a:t>
            </a:r>
          </a:p>
          <a:p>
            <a:pPr marL="342900" indent="-342900" eaLnBrk="0" hangingPunct="0"/>
            <a:endParaRPr lang="en-US" sz="22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vi-VN" sz="2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29087"/>
              </p:ext>
            </p:extLst>
          </p:nvPr>
        </p:nvGraphicFramePr>
        <p:xfrm>
          <a:off x="228600" y="1371600"/>
          <a:ext cx="89154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419600"/>
              </a:tblGrid>
              <a:tr h="699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Facts </a:t>
                      </a:r>
                      <a:endParaRPr lang="vi-VN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Myths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34704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Eat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less fast food, and it’s good for health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prevent flu, we must eat a lot of garlic.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stay healthy, We should eat more fruit and vegetables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 lack of exercise is now causing as many deaths as smoking across the world.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It is possible to go blind from smoking too heavily.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Sleeping less than 7 hours each night reduces your life expectancy.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Right-handed people live, on average, nine years longer than left-handed people.</a:t>
                      </a:r>
                      <a:endParaRPr lang="vi-V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Swallowed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seed they will grow in your stomach 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Eggs are bad for your heart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Going in the rain is very safe.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Calories eaten at night are more fattening than those eaten early in the day.</a:t>
                      </a:r>
                      <a:b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Radiation from microwaves creates dangerous compounds in your food.</a:t>
                      </a:r>
                      <a:b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Being cold gives you a cold.</a:t>
                      </a:r>
                      <a:b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Cracking joints causes arthritis</a:t>
                      </a:r>
                      <a:b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vi-V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-30480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II. Practice</a:t>
            </a:r>
            <a:endParaRPr lang="vi-VN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0" y="38100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Task 4. Work in groups. Put the phrases in correct column.</a:t>
            </a:r>
          </a:p>
          <a:p>
            <a:pPr marL="342900" indent="-342900" eaLnBrk="0" hangingPunct="0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Why do the Japanese people live so long? </a:t>
            </a:r>
          </a:p>
          <a:p>
            <a:pPr marL="342900" indent="-342900" eaLnBrk="0" hangingPunct="0"/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0" y="1600200"/>
            <a:ext cx="914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have a moderate diet 	  drink less water 	  	   drink tea often </a:t>
            </a:r>
          </a:p>
          <a:p>
            <a:r>
              <a:rPr lang="en-US" sz="2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drink coke   	 	 do less activities 	  	   eat more fast food </a:t>
            </a:r>
          </a:p>
          <a:p>
            <a:r>
              <a:rPr lang="en-US" sz="2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exercise regularly 	  watch too much TV 		   eat less</a:t>
            </a:r>
          </a:p>
          <a:p>
            <a:r>
              <a:rPr lang="en-US" sz="2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eat less red meat 	  do yoga	 		   eat a lot of junk food 	</a:t>
            </a:r>
          </a:p>
          <a:p>
            <a:r>
              <a:rPr lang="en-US" sz="2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288" y="1219200"/>
          <a:ext cx="9129486" cy="1828573"/>
        </p:xfrm>
        <a:graphic>
          <a:graphicData uri="http://schemas.openxmlformats.org/drawingml/2006/table">
            <a:tbl>
              <a:tblPr/>
              <a:tblGrid>
                <a:gridCol w="9129486"/>
              </a:tblGrid>
              <a:tr h="182857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" y="3352800"/>
          <a:ext cx="8915400" cy="33264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457700"/>
                <a:gridCol w="44577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Do </a:t>
                      </a:r>
                      <a:endParaRPr lang="vi-VN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Don’t </a:t>
                      </a:r>
                      <a:endParaRPr lang="vi-VN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6860">
                <a:tc>
                  <a:txBody>
                    <a:bodyPr/>
                    <a:lstStyle/>
                    <a:p>
                      <a:endParaRPr lang="vi-VN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4370388"/>
            <a:ext cx="3657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a moderate diet</a:t>
            </a:r>
            <a:endParaRPr lang="vi-VN" sz="22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4733925"/>
            <a:ext cx="3429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drink tea often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exercise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regularly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eat less red meat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yoga</a:t>
            </a:r>
          </a:p>
          <a:p>
            <a:pPr algn="ctr"/>
            <a:endParaRPr lang="vi-VN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29200" y="4845050"/>
            <a:ext cx="3810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eat a lot of junk food</a:t>
            </a:r>
          </a:p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drink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coke, eat less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do less activities</a:t>
            </a:r>
          </a:p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eat more fast food</a:t>
            </a:r>
          </a:p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watch too much TV</a:t>
            </a:r>
            <a:endParaRPr lang="vi-VN" sz="22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91200" y="4518819"/>
            <a:ext cx="3048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drink less water</a:t>
            </a:r>
            <a:endParaRPr lang="vi-VN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914400"/>
            <a:ext cx="3300413" cy="4495800"/>
          </a:xfrm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-2514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III. Homework</a:t>
            </a:r>
            <a:endParaRPr lang="vi-VN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209800"/>
            <a:ext cx="6629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Write 5 Vietnamese health tips to have a long lifespan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Review the lesson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Prepare for the coming lesson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53225" y="1004888"/>
            <a:ext cx="2103438" cy="2036762"/>
          </a:xfrm>
        </p:spPr>
      </p:pic>
      <p:pic>
        <p:nvPicPr>
          <p:cNvPr id="409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004888"/>
            <a:ext cx="2676525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2038" y="1090613"/>
            <a:ext cx="200501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1775" y="3943350"/>
            <a:ext cx="20288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775" y="3857625"/>
            <a:ext cx="233203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51200" y="4113213"/>
            <a:ext cx="23558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330200" y="3397250"/>
            <a:ext cx="2136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1. ……………….</a:t>
            </a:r>
          </a:p>
        </p:txBody>
      </p:sp>
      <p:sp>
        <p:nvSpPr>
          <p:cNvPr id="4105" name="TextBox 14"/>
          <p:cNvSpPr txBox="1">
            <a:spLocks noChangeArrowheads="1"/>
          </p:cNvSpPr>
          <p:nvPr/>
        </p:nvSpPr>
        <p:spPr bwMode="auto">
          <a:xfrm>
            <a:off x="3524250" y="3451225"/>
            <a:ext cx="2136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2. ………………….</a:t>
            </a:r>
          </a:p>
        </p:txBody>
      </p:sp>
      <p:sp>
        <p:nvSpPr>
          <p:cNvPr id="4106" name="TextBox 15"/>
          <p:cNvSpPr txBox="1">
            <a:spLocks noChangeArrowheads="1"/>
          </p:cNvSpPr>
          <p:nvPr/>
        </p:nvSpPr>
        <p:spPr bwMode="auto">
          <a:xfrm>
            <a:off x="6718300" y="3351213"/>
            <a:ext cx="2138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3. …………………</a:t>
            </a:r>
          </a:p>
        </p:txBody>
      </p:sp>
      <p:sp>
        <p:nvSpPr>
          <p:cNvPr id="4107" name="TextBox 16"/>
          <p:cNvSpPr txBox="1">
            <a:spLocks noChangeArrowheads="1"/>
          </p:cNvSpPr>
          <p:nvPr/>
        </p:nvSpPr>
        <p:spPr bwMode="auto">
          <a:xfrm>
            <a:off x="231775" y="5943600"/>
            <a:ext cx="4035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108" name="TextBox 17"/>
          <p:cNvSpPr txBox="1">
            <a:spLocks noChangeArrowheads="1"/>
          </p:cNvSpPr>
          <p:nvPr/>
        </p:nvSpPr>
        <p:spPr bwMode="auto">
          <a:xfrm>
            <a:off x="3602038" y="6299200"/>
            <a:ext cx="2136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5. ………………….</a:t>
            </a:r>
          </a:p>
        </p:txBody>
      </p:sp>
      <p:sp>
        <p:nvSpPr>
          <p:cNvPr id="4109" name="TextBox 18"/>
          <p:cNvSpPr txBox="1">
            <a:spLocks noChangeArrowheads="1"/>
          </p:cNvSpPr>
          <p:nvPr/>
        </p:nvSpPr>
        <p:spPr bwMode="auto">
          <a:xfrm>
            <a:off x="6718300" y="6396038"/>
            <a:ext cx="2138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6. ………………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9600" y="3228975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(an) allergy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13188" y="3255963"/>
            <a:ext cx="1954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sickness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72313" y="3252788"/>
            <a:ext cx="177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flu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3225" y="5867400"/>
            <a:ext cx="2335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(put on) weight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86200" y="6107113"/>
            <a:ext cx="165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sunburn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72313" y="6199188"/>
            <a:ext cx="14366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spots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4116" name="TextBox 1"/>
          <p:cNvSpPr txBox="1">
            <a:spLocks noChangeArrowheads="1"/>
          </p:cNvSpPr>
          <p:nvPr/>
        </p:nvSpPr>
        <p:spPr bwMode="auto">
          <a:xfrm>
            <a:off x="231775" y="103188"/>
            <a:ext cx="7650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 and write the names of the health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21336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New words</a:t>
            </a:r>
            <a:endParaRPr lang="vi-VN" sz="3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guy-say-n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533400"/>
            <a:ext cx="3498850" cy="3048000"/>
          </a:xfrm>
        </p:spPr>
      </p:pic>
      <p:pic>
        <p:nvPicPr>
          <p:cNvPr id="4" name="Picture 3" descr="sleep 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ush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838200"/>
            <a:ext cx="52974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ea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505200"/>
            <a:ext cx="33210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Callout 9"/>
          <p:cNvSpPr>
            <a:spLocks noChangeArrowheads="1"/>
          </p:cNvSpPr>
          <p:nvPr/>
        </p:nvSpPr>
        <p:spPr bwMode="auto">
          <a:xfrm>
            <a:off x="7086600" y="1295400"/>
            <a:ext cx="1066800" cy="838200"/>
          </a:xfrm>
          <a:prstGeom prst="wedgeEllipseCallout">
            <a:avLst>
              <a:gd name="adj1" fmla="val -69958"/>
              <a:gd name="adj2" fmla="val 482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NO 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8" descr="C:\Users\Thanh\Desktop\vit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3713" y="1302576"/>
            <a:ext cx="4433887" cy="433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686800" cy="5668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words: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myth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mɪθ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(n):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sushi /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ˈ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suːʃi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(n): su-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vitamin / ˈ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vɪtəmɪn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/ (n):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vitamin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sleeping in /ˈ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sliːpɪŋ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 (n):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vegetarian /ˌ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vedʒɪˈteərɪən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/ (n):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2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Checking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ocabulary: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419599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sushi/ˈ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suː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ʃi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(n)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vitamins/ˈ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vɪtəmɪnz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/(n)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sleep in/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sli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ːp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                                     vi-ta-min</a:t>
            </a:r>
          </a:p>
          <a:p>
            <a:pPr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vegetarian/ˌ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vedʒɪˈ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teərɪən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/(n)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mɪ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(n)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7172" name="Straight Arrow Connector 4"/>
          <p:cNvCxnSpPr>
            <a:cxnSpLocks noChangeShapeType="1"/>
          </p:cNvCxnSpPr>
          <p:nvPr/>
        </p:nvCxnSpPr>
        <p:spPr bwMode="auto">
          <a:xfrm>
            <a:off x="3616657" y="1842448"/>
            <a:ext cx="2479343" cy="2417359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3" name="Straight Arrow Connector 6"/>
          <p:cNvCxnSpPr>
            <a:cxnSpLocks noChangeShapeType="1"/>
          </p:cNvCxnSpPr>
          <p:nvPr/>
        </p:nvCxnSpPr>
        <p:spPr bwMode="auto">
          <a:xfrm>
            <a:off x="4152900" y="2590800"/>
            <a:ext cx="2476500" cy="5143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4" name="Straight Arrow Connector 8"/>
          <p:cNvCxnSpPr>
            <a:cxnSpLocks noChangeShapeType="1"/>
          </p:cNvCxnSpPr>
          <p:nvPr/>
        </p:nvCxnSpPr>
        <p:spPr bwMode="auto">
          <a:xfrm>
            <a:off x="3124200" y="3154907"/>
            <a:ext cx="2971800" cy="54648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10"/>
          <p:cNvCxnSpPr>
            <a:cxnSpLocks noChangeShapeType="1"/>
          </p:cNvCxnSpPr>
          <p:nvPr/>
        </p:nvCxnSpPr>
        <p:spPr bwMode="auto">
          <a:xfrm flipV="1">
            <a:off x="4724400" y="2667001"/>
            <a:ext cx="1371600" cy="103438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6" name="Straight Arrow Connector 12"/>
          <p:cNvCxnSpPr>
            <a:cxnSpLocks noChangeShapeType="1"/>
          </p:cNvCxnSpPr>
          <p:nvPr/>
        </p:nvCxnSpPr>
        <p:spPr bwMode="auto">
          <a:xfrm flipV="1">
            <a:off x="3962400" y="2019300"/>
            <a:ext cx="1947649" cy="21717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29718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II. Practice</a:t>
            </a:r>
            <a:endParaRPr lang="vi-VN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0" y="381000"/>
            <a:ext cx="8915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Task 1. Work in groups.</a:t>
            </a:r>
          </a:p>
          <a:p>
            <a:pPr marL="342900" indent="-342900" eaLnBrk="0" hangingPunct="0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		Discuss &amp; write F (fact) or M (myth) for each statement</a:t>
            </a:r>
          </a:p>
          <a:p>
            <a:pPr marL="342900" indent="-342900" algn="ctr" eaLnBrk="0" hangingPunct="0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 FACTS OR MYTHS?</a:t>
            </a:r>
          </a:p>
          <a:p>
            <a:pPr marL="342900" indent="-342900" eaLnBrk="0" hangingPunct="0"/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22860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1. People who smile more are happier, and they live longer </a:t>
            </a:r>
          </a:p>
          <a:p>
            <a:endParaRPr lang="vi-VN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28956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2. Sleeping in at the weekend helps you recover from a busy week</a:t>
            </a:r>
          </a:p>
          <a:p>
            <a:endParaRPr lang="vi-VN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" y="35814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3. Eat more fresh fish, like sushi, and you will be healthier</a:t>
            </a:r>
          </a:p>
          <a:p>
            <a:endParaRPr lang="vi-VN" b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4168775"/>
            <a:ext cx="731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4. Sitting too close to the TV hurts your eyes</a:t>
            </a:r>
          </a:p>
          <a:p>
            <a:endParaRPr lang="vi-VN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" y="4724400"/>
            <a:ext cx="617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5. Pick up food you drop quickly, and it’s safe to eat</a:t>
            </a:r>
          </a:p>
          <a:p>
            <a:endParaRPr lang="vi-VN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54102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6. Vegetarians don’t get enough vitamins in their food </a:t>
            </a:r>
          </a:p>
          <a:p>
            <a:endParaRPr lang="vi-VN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8382000" y="2362200"/>
            <a:ext cx="3810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382000" y="3048000"/>
            <a:ext cx="3810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382000" y="3733800"/>
            <a:ext cx="3810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382000" y="4724400"/>
            <a:ext cx="3810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382000" y="4267200"/>
            <a:ext cx="3810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382000" y="5334000"/>
            <a:ext cx="3810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vi-VN">
              <a:solidFill>
                <a:schemeClr val="tx1"/>
              </a:solidFill>
            </a:endParaRPr>
          </a:p>
        </p:txBody>
      </p:sp>
      <p:pic>
        <p:nvPicPr>
          <p:cNvPr id="28" name="Picture 27" descr="SMI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140075"/>
            <a:ext cx="27432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SLEEP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32051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FRESH FI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5075" y="0"/>
            <a:ext cx="3260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TV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0"/>
            <a:ext cx="28956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DROP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228600"/>
            <a:ext cx="29019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Vegetarian-Diet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76200"/>
            <a:ext cx="2984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08e6415f-da49-4989-a89f-e4e8c106837e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838200"/>
            <a:ext cx="4419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tải xuống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81400" y="2438400"/>
            <a:ext cx="3990975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Straight Connector 48"/>
          <p:cNvCxnSpPr/>
          <p:nvPr/>
        </p:nvCxnSpPr>
        <p:spPr bwMode="auto">
          <a:xfrm>
            <a:off x="2057400" y="2667000"/>
            <a:ext cx="1066800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>
            <a:off x="3810000" y="2743200"/>
            <a:ext cx="762000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>
            <a:off x="5715000" y="2743200"/>
            <a:ext cx="11430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>
            <a:off x="533400" y="3352800"/>
            <a:ext cx="12954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>
            <a:off x="2590800" y="3352800"/>
            <a:ext cx="9144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>
            <a:off x="4724400" y="3276600"/>
            <a:ext cx="9144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>
            <a:off x="6553200" y="3276600"/>
            <a:ext cx="11430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>
            <a:off x="685800" y="4038600"/>
            <a:ext cx="8382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 bwMode="auto">
          <a:xfrm>
            <a:off x="1752600" y="4038600"/>
            <a:ext cx="8382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>
            <a:off x="5943600" y="4038600"/>
            <a:ext cx="8382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>
            <a:off x="3352800" y="3962400"/>
            <a:ext cx="5334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>
            <a:off x="609600" y="4648200"/>
            <a:ext cx="6858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>
            <a:off x="1447800" y="4648200"/>
            <a:ext cx="9144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>
            <a:off x="3200400" y="4572000"/>
            <a:ext cx="3048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>
            <a:off x="3657600" y="4572000"/>
            <a:ext cx="3810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 bwMode="auto">
          <a:xfrm>
            <a:off x="4876800" y="4648200"/>
            <a:ext cx="381000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>
            <a:off x="609600" y="5181600"/>
            <a:ext cx="685800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1524000" y="5181600"/>
            <a:ext cx="5334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>
            <a:off x="2667000" y="5181600"/>
            <a:ext cx="3048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>
            <a:off x="3200400" y="5181600"/>
            <a:ext cx="6858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>
            <a:off x="5029200" y="5181600"/>
            <a:ext cx="3810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>
            <a:off x="5791200" y="5103812"/>
            <a:ext cx="3810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>
            <a:off x="762000" y="5867400"/>
            <a:ext cx="10668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>
            <a:off x="5867400" y="5105400"/>
            <a:ext cx="381000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>
            <a:off x="2057400" y="5867400"/>
            <a:ext cx="8382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>
            <a:off x="3048000" y="5867400"/>
            <a:ext cx="7620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>
            <a:off x="3962400" y="5867400"/>
            <a:ext cx="9144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-29718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II. Practice</a:t>
            </a:r>
            <a:endParaRPr lang="vi-VN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0" y="533400"/>
            <a:ext cx="8915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Task 2. Listen to the radio show about “health facts or myths” </a:t>
            </a:r>
          </a:p>
          <a:p>
            <a:pPr marL="342900" indent="-342900" eaLnBrk="0" hangingPunct="0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  &amp; check your answer in 1</a:t>
            </a:r>
          </a:p>
          <a:p>
            <a:pPr marL="342900" indent="-342900" eaLnBrk="0" hangingPunct="0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 FACTS OR MYTHS?</a:t>
            </a:r>
          </a:p>
          <a:p>
            <a:pPr marL="342900" indent="-342900" eaLnBrk="0" hangingPunct="0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04800" y="2209800"/>
          <a:ext cx="8839200" cy="4475163"/>
        </p:xfrm>
        <a:graphic>
          <a:graphicData uri="http://schemas.openxmlformats.org/drawingml/2006/table">
            <a:tbl>
              <a:tblPr/>
              <a:tblGrid>
                <a:gridCol w="7734300"/>
                <a:gridCol w="1104900"/>
              </a:tblGrid>
              <a:tr h="66992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People who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smile more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are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happier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and they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 longer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Sleeping in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 the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weekend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helps you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recover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from a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busy week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Eat more fresh fish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like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sushi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and you will be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healthier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Sitting too close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the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TV hurts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your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Pick up food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you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drop quickly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and it’s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safe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eat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Vegetarians don’t get enough vitamins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their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food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1052" name="TextBox 10"/>
          <p:cNvSpPr txBox="1">
            <a:spLocks noChangeArrowheads="1"/>
          </p:cNvSpPr>
          <p:nvPr/>
        </p:nvSpPr>
        <p:spPr bwMode="auto">
          <a:xfrm>
            <a:off x="8305800" y="2286000"/>
            <a:ext cx="533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endParaRPr lang="vi-VN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3" name="TextBox 16"/>
          <p:cNvSpPr txBox="1">
            <a:spLocks noChangeArrowheads="1"/>
          </p:cNvSpPr>
          <p:nvPr/>
        </p:nvSpPr>
        <p:spPr bwMode="auto">
          <a:xfrm>
            <a:off x="8382000" y="3760788"/>
            <a:ext cx="5334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endParaRPr lang="vi-VN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" name="TextBox 17"/>
          <p:cNvSpPr txBox="1">
            <a:spLocks noChangeArrowheads="1"/>
          </p:cNvSpPr>
          <p:nvPr/>
        </p:nvSpPr>
        <p:spPr bwMode="auto">
          <a:xfrm>
            <a:off x="8382000" y="4495800"/>
            <a:ext cx="533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endParaRPr lang="vi-VN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" name="TextBox 18"/>
          <p:cNvSpPr txBox="1">
            <a:spLocks noChangeArrowheads="1"/>
          </p:cNvSpPr>
          <p:nvPr/>
        </p:nvSpPr>
        <p:spPr bwMode="auto">
          <a:xfrm>
            <a:off x="8305800" y="2998788"/>
            <a:ext cx="5334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endParaRPr lang="vi-VN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6" name="TextBox 20"/>
          <p:cNvSpPr txBox="1">
            <a:spLocks noChangeArrowheads="1"/>
          </p:cNvSpPr>
          <p:nvPr/>
        </p:nvSpPr>
        <p:spPr bwMode="auto">
          <a:xfrm>
            <a:off x="8305800" y="5284788"/>
            <a:ext cx="5334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endParaRPr lang="vi-VN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7" name="TextBox 21"/>
          <p:cNvSpPr txBox="1">
            <a:spLocks noChangeArrowheads="1"/>
          </p:cNvSpPr>
          <p:nvPr/>
        </p:nvSpPr>
        <p:spPr bwMode="auto">
          <a:xfrm>
            <a:off x="8305800" y="6019800"/>
            <a:ext cx="533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endParaRPr lang="vi-VN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12 Track 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9858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5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52" grpId="0"/>
      <p:bldP spid="1053" grpId="0"/>
      <p:bldP spid="1054" grpId="0"/>
      <p:bldP spid="1055" grpId="0"/>
      <p:bldP spid="1056" grpId="0"/>
      <p:bldP spid="10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6019800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Tape script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A:   So, can we smile more to live longer?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B:   Yes, that’s absolutely true.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A:   Does sleeping in help you recover?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B:   No, false. Waking up at the same time is better. 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A:   Should we eat more fresh fish, like sushi?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B:   No. Sushi is great. But we shouldn’t eat too much.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A:   And sitting too close to the TV?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B:   No, it’s not how close you sit. It’s how long you watch TV for.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A:   How about picking up food we drop. Is it ok?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B:   No, that’s a myth! You shouldn’t eat it, ever!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A:   OK, last one. Do vegetarians get less vitamins?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B:   No, that’s false. You don’t need meat to get your vitamins.</a:t>
            </a:r>
          </a:p>
        </p:txBody>
      </p:sp>
    </p:spTree>
    <p:extLst>
      <p:ext uri="{BB962C8B-B14F-4D97-AF65-F5344CB8AC3E}">
        <p14:creationId xmlns:p14="http://schemas.microsoft.com/office/powerpoint/2010/main" val="14056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Discuss the following in groups. 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Which sentence are you most surprised by? Why? 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sentence “No, it`s not how close you sit. It`s how long you watch TV for” makes me most surprised because my parents always say “Don’t sit too close to the TV. It hurts your eyes!”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Do you know any health facts in Vietnam? 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Chicken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soup is a good remedy for a cold.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Tea is better for your health than coffee. 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Stress or lack of sleep causes pimples (spots), not because of chocolate.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butter we put to bread and potatoes that makes us put on weight not bread and potatoes which are not fattening. 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Laughter is the best medicine.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0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WARMLY WELCOME !&amp;quot;&quot;/&gt;&lt;property id=&quot;20307&quot; value=&quot;267&quot;/&gt;&lt;/object&gt;&lt;object type=&quot;3&quot; unique_id=&quot;10009&quot;&gt;&lt;property id=&quot;20148&quot; value=&quot;5&quot;/&gt;&lt;property id=&quot;20300&quot; value=&quot;Slide 5 - &amp;quot;I. New words&amp;quot;&quot;/&gt;&lt;property id=&quot;20307&quot; value=&quot;257&quot;/&gt;&lt;/object&gt;&lt;object type=&quot;3&quot; unique_id=&quot;10011&quot;&gt;&lt;property id=&quot;20148&quot; value=&quot;5&quot;/&gt;&lt;property id=&quot;20300&quot; value=&quot;Slide 8 - &amp;quot;II. Practice&amp;quot;&quot;/&gt;&lt;property id=&quot;20307&quot; value=&quot;258&quot;/&gt;&lt;/object&gt;&lt;object type=&quot;3&quot; unique_id=&quot;10012&quot;&gt;&lt;property id=&quot;20148&quot; value=&quot;5&quot;/&gt;&lt;property id=&quot;20300&quot; value=&quot;Slide 9 - &amp;quot;II. Practice&amp;quot;&quot;/&gt;&lt;property id=&quot;20307&quot; value=&quot;261&quot;/&gt;&lt;/object&gt;&lt;object type=&quot;3&quot; unique_id=&quot;10013&quot;&gt;&lt;property id=&quot;20148&quot; value=&quot;5&quot;/&gt;&lt;property id=&quot;20300&quot; value=&quot;Slide 10 - &amp;quot;II. Practice&amp;quot;&quot;/&gt;&lt;property id=&quot;20307&quot; value=&quot;263&quot;/&gt;&lt;/object&gt;&lt;object type=&quot;3&quot; unique_id=&quot;10014&quot;&gt;&lt;property id=&quot;20148&quot; value=&quot;5&quot;/&gt;&lt;property id=&quot;20300&quot; value=&quot;Slide 11 - &amp;quot;III. Homework&amp;quot;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65&quot;/&gt;&lt;/object&gt;&lt;object type=&quot;3&quot; unique_id=&quot;10084&quot;&gt;&lt;property id=&quot;20148&quot; value=&quot;5&quot;/&gt;&lt;property id=&quot;20300&quot; value=&quot;Slide 2&quot;/&gt;&lt;property id=&quot;20307&quot; value=&quot;269&quot;/&gt;&lt;/object&gt;&lt;object type=&quot;3&quot; unique_id=&quot;10239&quot;&gt;&lt;property id=&quot;20148&quot; value=&quot;5&quot;/&gt;&lt;property id=&quot;20300&quot; value=&quot;Slide 4 - &amp;quot;Unit 2: HEALTH&amp;quot;&quot;/&gt;&lt;property id=&quot;20307&quot; value=&quot;271&quot;/&gt;&lt;/object&gt;&lt;object type=&quot;3&quot; unique_id=&quot;10240&quot;&gt;&lt;property id=&quot;20148&quot; value=&quot;5&quot;/&gt;&lt;property id=&quot;20300&quot; value=&quot;Slide 6 - &amp;quot;Checking Voc:&amp;quot;&quot;/&gt;&lt;property id=&quot;20307&quot; value=&quot;272&quot;/&gt;&lt;/object&gt;&lt;object type=&quot;3&quot; unique_id=&quot;10309&quot;&gt;&lt;property id=&quot;20148&quot; value=&quot;5&quot;/&gt;&lt;property id=&quot;20300&quot; value=&quot;Slide 3 - &amp;quot;What do you think about sentences ?&amp;quot;&quot;/&gt;&lt;property id=&quot;20307&quot; value=&quot;276&quot;/&gt;&lt;/object&gt;&lt;object type=&quot;3&quot; unique_id=&quot;10415&quot;&gt;&lt;property id=&quot;20148&quot; value=&quot;5&quot;/&gt;&lt;property id=&quot;20300&quot; value=&quot;Slide 7 - &amp;quot;II. Practice&amp;quot;&quot;/&gt;&lt;property id=&quot;20307&quot; value=&quot;283&quot;/&gt;&lt;/object&gt;&lt;object type=&quot;3&quot; unique_id=&quot;10416&quot;&gt;&lt;property id=&quot;20148&quot; value=&quot;5&quot;/&gt;&lt;property id=&quot;20300&quot; value=&quot;Slide 13&quot;/&gt;&lt;property id=&quot;20307&quot; value=&quot;277&quot;/&gt;&lt;/object&gt;&lt;object type=&quot;3&quot; unique_id=&quot;10417&quot;&gt;&lt;property id=&quot;20148&quot; value=&quot;5&quot;/&gt;&lt;property id=&quot;20300&quot; value=&quot;Slide 14&quot;/&gt;&lt;property id=&quot;20307&quot; value=&quot;279&quot;/&gt;&lt;/object&gt;&lt;object type=&quot;3&quot; unique_id=&quot;10418&quot;&gt;&lt;property id=&quot;20148&quot; value=&quot;5&quot;/&gt;&lt;property id=&quot;20300&quot; value=&quot;Slide 15&quot;/&gt;&lt;property id=&quot;20307&quot; value=&quot;280&quot;/&gt;&lt;/object&gt;&lt;object type=&quot;3&quot; unique_id=&quot;10419&quot;&gt;&lt;property id=&quot;20148&quot; value=&quot;5&quot;/&gt;&lt;property id=&quot;20300&quot; value=&quot;Slide 16 - &amp;quot;II. Practice&amp;quot;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766</Words>
  <Application>Microsoft Office PowerPoint</Application>
  <PresentationFormat>On-screen Show (4:3)</PresentationFormat>
  <Paragraphs>127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I. New words</vt:lpstr>
      <vt:lpstr>PowerPoint Presentation</vt:lpstr>
      <vt:lpstr>Checking vocabulary:</vt:lpstr>
      <vt:lpstr>II. Practice</vt:lpstr>
      <vt:lpstr>II. Practice</vt:lpstr>
      <vt:lpstr>PowerPoint Presentation</vt:lpstr>
      <vt:lpstr>PowerPoint Presentation</vt:lpstr>
      <vt:lpstr>II. Practice</vt:lpstr>
      <vt:lpstr>II. Practice</vt:lpstr>
      <vt:lpstr>III. Homework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Administrator; Lan</dc:creator>
  <cp:lastModifiedBy>Admin</cp:lastModifiedBy>
  <cp:revision>106</cp:revision>
  <cp:lastPrinted>1601-01-01T00:00:00Z</cp:lastPrinted>
  <dcterms:created xsi:type="dcterms:W3CDTF">2015-09-20T13:06:48Z</dcterms:created>
  <dcterms:modified xsi:type="dcterms:W3CDTF">2017-09-20T01:05:59Z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